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7"/>
  </p:notesMasterIdLst>
  <p:handoutMasterIdLst>
    <p:handoutMasterId r:id="rId28"/>
  </p:handoutMasterIdLst>
  <p:sldIdLst>
    <p:sldId id="259" r:id="rId2"/>
    <p:sldId id="258" r:id="rId3"/>
    <p:sldId id="272" r:id="rId4"/>
    <p:sldId id="271" r:id="rId5"/>
    <p:sldId id="273" r:id="rId6"/>
    <p:sldId id="257" r:id="rId7"/>
    <p:sldId id="274" r:id="rId8"/>
    <p:sldId id="275" r:id="rId9"/>
    <p:sldId id="260" r:id="rId10"/>
    <p:sldId id="276" r:id="rId11"/>
    <p:sldId id="281" r:id="rId12"/>
    <p:sldId id="261" r:id="rId13"/>
    <p:sldId id="262" r:id="rId14"/>
    <p:sldId id="263" r:id="rId15"/>
    <p:sldId id="264" r:id="rId16"/>
    <p:sldId id="265" r:id="rId17"/>
    <p:sldId id="277" r:id="rId18"/>
    <p:sldId id="266" r:id="rId19"/>
    <p:sldId id="278" r:id="rId20"/>
    <p:sldId id="267" r:id="rId21"/>
    <p:sldId id="268" r:id="rId22"/>
    <p:sldId id="269" r:id="rId23"/>
    <p:sldId id="270" r:id="rId24"/>
    <p:sldId id="279" r:id="rId25"/>
    <p:sldId id="280"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7" d="100"/>
          <a:sy n="107" d="100"/>
        </p:scale>
        <p:origin x="-8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358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358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358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E5B9708F-68C9-4B6B-8930-23E3EB69F359}" type="slidenum">
              <a:rPr lang="en-US"/>
              <a:pPr>
                <a:defRPr/>
              </a:pPr>
              <a:t>‹#›</a:t>
            </a:fld>
            <a:endParaRPr lang="en-US"/>
          </a:p>
        </p:txBody>
      </p:sp>
    </p:spTree>
    <p:extLst>
      <p:ext uri="{BB962C8B-B14F-4D97-AF65-F5344CB8AC3E}">
        <p14:creationId xmlns:p14="http://schemas.microsoft.com/office/powerpoint/2010/main" val="2472148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1B8F2202-7D0F-437A-8561-8E43B5B37547}" type="slidenum">
              <a:rPr lang="en-US"/>
              <a:pPr>
                <a:defRPr/>
              </a:pPr>
              <a:t>‹#›</a:t>
            </a:fld>
            <a:endParaRPr lang="en-US"/>
          </a:p>
        </p:txBody>
      </p:sp>
    </p:spTree>
    <p:extLst>
      <p:ext uri="{BB962C8B-B14F-4D97-AF65-F5344CB8AC3E}">
        <p14:creationId xmlns:p14="http://schemas.microsoft.com/office/powerpoint/2010/main" val="1169796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Elizabeth_Cotton,_Lady_Hop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232EDEE-C74A-49BD-BE31-0551917E9D65}" type="slidenum">
              <a:rPr lang="en-US">
                <a:latin typeface="Arial" charset="0"/>
              </a:rPr>
              <a:pPr/>
              <a:t>1</a:t>
            </a:fld>
            <a:endParaRPr lang="en-US">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54C5635-67CA-4DC6-9EFA-FA39013BB9F4}" type="slidenum">
              <a:rPr lang="en-US">
                <a:latin typeface="Arial" charset="0"/>
              </a:rPr>
              <a:pPr/>
              <a:t>23</a:t>
            </a:fld>
            <a:endParaRPr lang="en-US">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7BE276E-5903-4B08-90A4-79608539E12F}" type="slidenum">
              <a:rPr lang="en-US">
                <a:latin typeface="Arial" charset="0"/>
              </a:rPr>
              <a:pPr/>
              <a:t>2</a:t>
            </a:fld>
            <a:endParaRPr lang="en-US">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Cuvier proposed the idea that there were many destructive natural events in Earth’s past.  He called these “revolutions”.  This may explain the extinction of some species.</a:t>
            </a:r>
          </a:p>
          <a:p>
            <a:endParaRPr lang="en-US" dirty="0"/>
          </a:p>
        </p:txBody>
      </p:sp>
      <p:sp>
        <p:nvSpPr>
          <p:cNvPr id="4" name="Slide Number Placeholder 3"/>
          <p:cNvSpPr>
            <a:spLocks noGrp="1"/>
          </p:cNvSpPr>
          <p:nvPr>
            <p:ph type="sldNum" sz="quarter" idx="10"/>
          </p:nvPr>
        </p:nvSpPr>
        <p:spPr/>
        <p:txBody>
          <a:bodyPr/>
          <a:lstStyle/>
          <a:p>
            <a:pPr>
              <a:defRPr/>
            </a:pPr>
            <a:fld id="{1B8F2202-7D0F-437A-8561-8E43B5B37547}" type="slidenum">
              <a:rPr lang="en-US" smtClean="0"/>
              <a:pPr>
                <a:defRPr/>
              </a:pPr>
              <a:t>5</a:t>
            </a:fld>
            <a:endParaRPr lang="en-US"/>
          </a:p>
        </p:txBody>
      </p:sp>
    </p:spTree>
    <p:extLst>
      <p:ext uri="{BB962C8B-B14F-4D97-AF65-F5344CB8AC3E}">
        <p14:creationId xmlns:p14="http://schemas.microsoft.com/office/powerpoint/2010/main" val="216950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8D91A77-0F4D-43EE-8188-45F1936EFB71}" type="slidenum">
              <a:rPr lang="en-US">
                <a:latin typeface="Arial" charset="0"/>
              </a:rPr>
              <a:pPr/>
              <a:t>6</a:t>
            </a:fld>
            <a:endParaRPr lang="en-US">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Lamarck had proposed an idea that certain characteristics could be passed from one generation to the next.  His ideas helped further study by Darwin and others.  Without an understanding of cell biology or genetics, his ideas were not accepted until the late 1800’s.  (Example:  A horse with large chest muscles will pass on large chest muscles to its offspring)</a:t>
            </a:r>
          </a:p>
        </p:txBody>
      </p:sp>
      <p:sp>
        <p:nvSpPr>
          <p:cNvPr id="4" name="Slide Number Placeholder 3"/>
          <p:cNvSpPr>
            <a:spLocks noGrp="1"/>
          </p:cNvSpPr>
          <p:nvPr>
            <p:ph type="sldNum" sz="quarter" idx="10"/>
          </p:nvPr>
        </p:nvSpPr>
        <p:spPr/>
        <p:txBody>
          <a:bodyPr/>
          <a:lstStyle/>
          <a:p>
            <a:pPr>
              <a:defRPr/>
            </a:pPr>
            <a:fld id="{1B8F2202-7D0F-437A-8561-8E43B5B37547}" type="slidenum">
              <a:rPr lang="en-US" smtClean="0"/>
              <a:pPr>
                <a:defRPr/>
              </a:pPr>
              <a:t>7</a:t>
            </a:fld>
            <a:endParaRPr lang="en-US"/>
          </a:p>
        </p:txBody>
      </p:sp>
    </p:spTree>
    <p:extLst>
      <p:ext uri="{BB962C8B-B14F-4D97-AF65-F5344CB8AC3E}">
        <p14:creationId xmlns:p14="http://schemas.microsoft.com/office/powerpoint/2010/main" val="419369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12221B3-3B7C-4612-A16D-90FAD5E04D0A}" type="slidenum">
              <a:rPr lang="en-US">
                <a:latin typeface="Arial" charset="0"/>
              </a:rPr>
              <a:pPr/>
              <a:t>9</a:t>
            </a:fld>
            <a:endParaRPr lang="en-US">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dirty="0" smtClean="0"/>
              <a:t>Charles Darwin’s book:  </a:t>
            </a:r>
            <a:r>
              <a:rPr lang="en-US" i="1" dirty="0" smtClean="0"/>
              <a:t>On the Origin of Species by Means of Natural Selection</a:t>
            </a:r>
            <a:r>
              <a:rPr lang="en-US" dirty="0" smtClean="0"/>
              <a:t> included these two main ideas:</a:t>
            </a:r>
          </a:p>
          <a:p>
            <a:pPr marL="228600" indent="-228600" eaLnBrk="1" hangingPunct="1">
              <a:buFontTx/>
              <a:buAutoNum type="arabicPeriod"/>
            </a:pPr>
            <a:r>
              <a:rPr lang="en-US" dirty="0" smtClean="0"/>
              <a:t>Present forms of life have arisen by descent and modification from an ancestral species.</a:t>
            </a:r>
          </a:p>
          <a:p>
            <a:pPr marL="228600" indent="-228600" eaLnBrk="1" hangingPunct="1">
              <a:buFontTx/>
              <a:buAutoNum type="arabicPeriod"/>
            </a:pPr>
            <a:r>
              <a:rPr lang="en-US" dirty="0" smtClean="0"/>
              <a:t>The mechanism for modification is natural selection working for long periods of time.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hlinkClick r:id="rId3" action="ppaction://hlinkfile" tooltip="Elizabeth Cotton, Lady Hope"/>
              </a:rPr>
              <a:t>Lady Hope Story</a:t>
            </a:r>
            <a:r>
              <a:rPr lang="en-US" dirty="0" smtClean="0"/>
              <a:t>", published in 1915, claimed that Darwin had reverted back to Christianity on his sickbed. The claims were repudiated by Darwin's children and have been dismissed as false by historians.</a:t>
            </a:r>
            <a:r>
              <a:rPr lang="en-US" baseline="30000" dirty="0" smtClean="0">
                <a:hlinkClick r:id="" action="ppaction://hlinkfile"/>
              </a:rPr>
              <a:t>[163]</a:t>
            </a:r>
            <a:endParaRPr lang="en-US" dirty="0"/>
          </a:p>
        </p:txBody>
      </p:sp>
      <p:sp>
        <p:nvSpPr>
          <p:cNvPr id="4" name="Slide Number Placeholder 3"/>
          <p:cNvSpPr>
            <a:spLocks noGrp="1"/>
          </p:cNvSpPr>
          <p:nvPr>
            <p:ph type="sldNum" sz="quarter" idx="10"/>
          </p:nvPr>
        </p:nvSpPr>
        <p:spPr/>
        <p:txBody>
          <a:bodyPr/>
          <a:lstStyle/>
          <a:p>
            <a:pPr>
              <a:defRPr/>
            </a:pPr>
            <a:fld id="{1B8F2202-7D0F-437A-8561-8E43B5B37547}" type="slidenum">
              <a:rPr lang="en-US" smtClean="0"/>
              <a:pPr>
                <a:defRPr/>
              </a:pPr>
              <a:t>10</a:t>
            </a:fld>
            <a:endParaRPr lang="en-US"/>
          </a:p>
        </p:txBody>
      </p:sp>
    </p:spTree>
    <p:extLst>
      <p:ext uri="{BB962C8B-B14F-4D97-AF65-F5344CB8AC3E}">
        <p14:creationId xmlns:p14="http://schemas.microsoft.com/office/powerpoint/2010/main" val="2517888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3F1E318-9B25-4FD3-8765-EB6918CD0813}" type="slidenum">
              <a:rPr lang="en-US">
                <a:latin typeface="Arial" charset="0"/>
              </a:rPr>
              <a:pPr/>
              <a:t>13</a:t>
            </a:fld>
            <a:endParaRPr lang="en-US">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See geological time scale on page 128 (figure 4.10)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DFD7546-12C1-42E2-BC49-4F33E2BDE9AB}" type="slidenum">
              <a:rPr lang="en-US">
                <a:latin typeface="Arial" charset="0"/>
              </a:rPr>
              <a:pPr/>
              <a:t>16</a:t>
            </a:fld>
            <a:endParaRPr lang="en-US">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Geographically close: Eg.) Cacti are naturally found in deserts of north, Central, and South America, but not in deserts in Australia or Africa.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1288"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128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smtClean="0"/>
            </a:lvl1pPr>
          </a:lstStyle>
          <a:p>
            <a:pPr>
              <a:defRPr/>
            </a:pPr>
            <a:endParaRPr lang="en-US"/>
          </a:p>
        </p:txBody>
      </p:sp>
      <p:sp>
        <p:nvSpPr>
          <p:cNvPr id="27" name="Rectangle 27"/>
          <p:cNvSpPr>
            <a:spLocks noGrp="1" noChangeArrowheads="1"/>
          </p:cNvSpPr>
          <p:nvPr>
            <p:ph type="ftr" sz="quarter" idx="11"/>
          </p:nvPr>
        </p:nvSpPr>
        <p:spPr/>
        <p:txBody>
          <a:bodyPr/>
          <a:lstStyle>
            <a:lvl1pPr>
              <a:defRPr smtClean="0"/>
            </a:lvl1pPr>
          </a:lstStyle>
          <a:p>
            <a:pPr>
              <a:defRPr/>
            </a:pPr>
            <a:endParaRPr lang="en-US"/>
          </a:p>
        </p:txBody>
      </p:sp>
      <p:sp>
        <p:nvSpPr>
          <p:cNvPr id="28" name="Rectangle 28"/>
          <p:cNvSpPr>
            <a:spLocks noGrp="1" noChangeArrowheads="1"/>
          </p:cNvSpPr>
          <p:nvPr>
            <p:ph type="sldNum" sz="quarter" idx="12"/>
          </p:nvPr>
        </p:nvSpPr>
        <p:spPr/>
        <p:txBody>
          <a:bodyPr/>
          <a:lstStyle>
            <a:lvl1pPr>
              <a:defRPr smtClean="0"/>
            </a:lvl1pPr>
          </a:lstStyle>
          <a:p>
            <a:pPr>
              <a:defRPr/>
            </a:pPr>
            <a:fld id="{08F8A243-F745-47B2-93A6-295ED21CD9D8}" type="slidenum">
              <a:rPr lang="en-US"/>
              <a:pPr>
                <a:defRPr/>
              </a:pPr>
              <a:t>‹#›</a:t>
            </a:fld>
            <a:endParaRPr lang="en-US"/>
          </a:p>
        </p:txBody>
      </p:sp>
    </p:spTree>
    <p:extLst>
      <p:ext uri="{BB962C8B-B14F-4D97-AF65-F5344CB8AC3E}">
        <p14:creationId xmlns:p14="http://schemas.microsoft.com/office/powerpoint/2010/main" val="258790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E45B8245-A595-4C2B-A3C9-32DF4CF0B50F}"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24977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69859672-2E0A-4B65-80B0-05C761954BEC}"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2932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4B817A7D-30CB-4A2C-8C81-CEAF3B225447}"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0557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9580D007-DC71-44EE-8622-41F72F08E32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4311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1992DE3-E0E5-4CA4-BF19-C014988D9B9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6217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02F5E39C-7440-4C44-A2F6-3729285CAC54}"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9412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7606FBB3-2242-409F-97AF-1006E2331ADE}"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0354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BE4B1502-C4E0-46E6-8E25-78FBCAEB69CA}"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3364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3225400B-ADCD-4EA2-9F05-CDDA18F87CEF}"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602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49AA0E55-BACF-4A78-BAF1-38A8FD53936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3078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1024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0244"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0245"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0246"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0247"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248"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24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25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251"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252"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0253"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254"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025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256"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025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0258"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025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260"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261"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0262"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10263"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0264"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65"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6"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a:defRPr/>
            </a:pPr>
            <a:endParaRPr lang="en-US"/>
          </a:p>
        </p:txBody>
      </p:sp>
      <p:sp>
        <p:nvSpPr>
          <p:cNvPr id="10267"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F323251C-38EE-4CE9-A3CD-E229A381218C}" type="slidenum">
              <a:rPr lang="en-US"/>
              <a:pPr>
                <a:defRPr/>
              </a:pPr>
              <a:t>‹#›</a:t>
            </a:fld>
            <a:endParaRPr lang="en-US"/>
          </a:p>
        </p:txBody>
      </p:sp>
      <p:sp>
        <p:nvSpPr>
          <p:cNvPr id="10268"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678"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google.com/imgres?imgurl=http://www.field.ca/images/large/burgess_trilobite_lg.jpg&amp;imgrefurl=http://www.field.ca/activities/burgess_shale/&amp;h=737&amp;w=800&amp;sz=79&amp;hl=en&amp;start=1&amp;um=1&amp;tbnid=eW7bzvABJC11jM:&amp;tbnh=132&amp;tbnw=143&amp;prev=/images?q=burgess+shale&amp;svnum=10&amp;um=1&amp;hl=en&amp;rls=com.microsoft:en-us&amp;sa=X" TargetMode="External"/><Relationship Id="rId1" Type="http://schemas.openxmlformats.org/officeDocument/2006/relationships/slideLayout" Target="../slideLayouts/slideLayout2.xml"/><Relationship Id="rId5" Type="http://schemas.openxmlformats.org/officeDocument/2006/relationships/hyperlink" Target="http://www.colonialvoyage.com/viaggi/canadayohoemerald.html"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google.com/imgres?imgurl=http://huehueteotl.files.wordpress.com/2007/06/archaeopteryx.jpg&amp;imgrefurl=http://huehueteotl.wordpress.com/2007/06/12/agonized-pose-tells-of-dinosaur-death-throes/&amp;h=640&amp;w=480&amp;sz=54&amp;hl=en&amp;start=7&amp;um=1&amp;tbnid=pe1zOkh6cdHsfM:&amp;tbnh=137&amp;tbnw=103&amp;prev=/images?q=archaeopteryx&amp;svnum=10&amp;um=1&amp;hl=en&amp;rls=com.microsoft:en-us&amp;sa=X"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upload.wikimedia.org/wikipedia/commons/2/25/Schematic_relationship_between_biochemistry%2C_genetics_and_molecular_biology.sv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upload.wikimedia.org/wikipedia/commons/1/1a/Lyell_Principles_frontispiece.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upload.wikimedia.org/wikipedia/commons/6/6f/Editorial_cartoon_depicting_Charles_Darwin_as_an_ape_(1871).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728663" y="685800"/>
            <a:ext cx="7772400" cy="1828800"/>
          </a:xfrm>
        </p:spPr>
        <p:txBody>
          <a:bodyPr/>
          <a:lstStyle/>
          <a:p>
            <a:pPr eaLnBrk="1" hangingPunct="1">
              <a:defRPr/>
            </a:pPr>
            <a:r>
              <a:rPr lang="en-US" dirty="0" smtClean="0"/>
              <a:t>Developing a Theory to Explain Change</a:t>
            </a:r>
          </a:p>
        </p:txBody>
      </p:sp>
      <p:pic>
        <p:nvPicPr>
          <p:cNvPr id="3075" name="Picture 5" descr="http://trinities.org/blog/wp-content/uploads/evolutio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103" y="2366939"/>
            <a:ext cx="5624990" cy="419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94039"/>
          </a:xfrm>
        </p:spPr>
        <p:txBody>
          <a:bodyPr/>
          <a:lstStyle/>
          <a:p>
            <a:r>
              <a:rPr lang="en-US" dirty="0" smtClean="0"/>
              <a:t>Darwin’s Idea of Evolution</a:t>
            </a:r>
            <a:endParaRPr lang="en-US" dirty="0"/>
          </a:p>
        </p:txBody>
      </p:sp>
      <p:sp>
        <p:nvSpPr>
          <p:cNvPr id="3" name="Content Placeholder 2"/>
          <p:cNvSpPr>
            <a:spLocks noGrp="1"/>
          </p:cNvSpPr>
          <p:nvPr>
            <p:ph idx="1"/>
          </p:nvPr>
        </p:nvSpPr>
        <p:spPr>
          <a:xfrm>
            <a:off x="142043" y="1236215"/>
            <a:ext cx="8913179" cy="4530725"/>
          </a:xfrm>
          <a:ln>
            <a:solidFill>
              <a:schemeClr val="accent1"/>
            </a:solidFill>
          </a:ln>
        </p:spPr>
        <p:txBody>
          <a:bodyPr/>
          <a:lstStyle/>
          <a:p>
            <a:pPr eaLnBrk="1" hangingPunct="1">
              <a:lnSpc>
                <a:spcPct val="90000"/>
              </a:lnSpc>
              <a:defRPr/>
            </a:pPr>
            <a:r>
              <a:rPr lang="en-US" dirty="0"/>
              <a:t>Competition for limited resources would </a:t>
            </a:r>
            <a:r>
              <a:rPr lang="en-US" i="1" dirty="0"/>
              <a:t>select for </a:t>
            </a:r>
            <a:r>
              <a:rPr lang="en-US" dirty="0"/>
              <a:t>individuals with favorable traits</a:t>
            </a:r>
          </a:p>
          <a:p>
            <a:pPr lvl="1" eaLnBrk="1" hangingPunct="1">
              <a:lnSpc>
                <a:spcPct val="90000"/>
              </a:lnSpc>
              <a:defRPr/>
            </a:pPr>
            <a:r>
              <a:rPr lang="en-US" dirty="0"/>
              <a:t>Darwin called this Natural </a:t>
            </a:r>
            <a:r>
              <a:rPr lang="en-US" dirty="0" smtClean="0"/>
              <a:t>Selection</a:t>
            </a:r>
          </a:p>
          <a:p>
            <a:pPr marL="457200" lvl="1" indent="0" eaLnBrk="1" hangingPunct="1">
              <a:lnSpc>
                <a:spcPct val="90000"/>
              </a:lnSpc>
              <a:buNone/>
              <a:defRPr/>
            </a:pPr>
            <a:endParaRPr lang="en-US" dirty="0"/>
          </a:p>
          <a:p>
            <a:pPr marL="228600" indent="-228600" eaLnBrk="1" hangingPunct="1">
              <a:buFontTx/>
              <a:buAutoNum type="arabicPeriod"/>
            </a:pPr>
            <a:r>
              <a:rPr lang="en-US" dirty="0" smtClean="0"/>
              <a:t>Present </a:t>
            </a:r>
            <a:r>
              <a:rPr lang="en-US" dirty="0"/>
              <a:t>forms of life have arisen by descent and modification from an ancestral species.</a:t>
            </a:r>
          </a:p>
          <a:p>
            <a:pPr marL="228600" indent="-228600" eaLnBrk="1" hangingPunct="1">
              <a:buFontTx/>
              <a:buAutoNum type="arabicPeriod"/>
            </a:pPr>
            <a:r>
              <a:rPr lang="en-US" dirty="0"/>
              <a:t>The mechanism for modification is natural selection working for long periods of time.</a:t>
            </a:r>
          </a:p>
          <a:p>
            <a:pPr eaLnBrk="1" hangingPunct="1">
              <a:lnSpc>
                <a:spcPct val="90000"/>
              </a:lnSpc>
              <a:defRPr/>
            </a:pPr>
            <a:endParaRPr lang="en-US" dirty="0"/>
          </a:p>
          <a:p>
            <a:endParaRPr lang="en-US" dirty="0"/>
          </a:p>
        </p:txBody>
      </p:sp>
    </p:spTree>
    <p:extLst>
      <p:ext uri="{BB962C8B-B14F-4D97-AF65-F5344CB8AC3E}">
        <p14:creationId xmlns:p14="http://schemas.microsoft.com/office/powerpoint/2010/main" val="3253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selection (the selective pressure is the desire of humans)</a:t>
            </a:r>
            <a:endParaRPr lang="en-US" dirty="0"/>
          </a:p>
        </p:txBody>
      </p:sp>
      <p:pic>
        <p:nvPicPr>
          <p:cNvPr id="9218" name="Picture 2" descr="http://www.emc.maricopa.edu/faculty/farabee/biobk/selec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667" y="1463165"/>
            <a:ext cx="7346056" cy="525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5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Further Evidence of Evolution</a:t>
            </a:r>
          </a:p>
        </p:txBody>
      </p:sp>
      <p:sp>
        <p:nvSpPr>
          <p:cNvPr id="21507" name="Rectangle 3"/>
          <p:cNvSpPr>
            <a:spLocks noGrp="1" noChangeArrowheads="1"/>
          </p:cNvSpPr>
          <p:nvPr>
            <p:ph type="body" idx="1"/>
          </p:nvPr>
        </p:nvSpPr>
        <p:spPr/>
        <p:txBody>
          <a:bodyPr/>
          <a:lstStyle/>
          <a:p>
            <a:pPr eaLnBrk="1" hangingPunct="1">
              <a:defRPr/>
            </a:pPr>
            <a:r>
              <a:rPr lang="en-US" smtClean="0"/>
              <a:t>Fossil Record</a:t>
            </a:r>
          </a:p>
          <a:p>
            <a:pPr eaLnBrk="1" hangingPunct="1">
              <a:defRPr/>
            </a:pPr>
            <a:r>
              <a:rPr lang="en-US" smtClean="0"/>
              <a:t>Transitional Fossils</a:t>
            </a:r>
          </a:p>
          <a:p>
            <a:pPr eaLnBrk="1" hangingPunct="1">
              <a:defRPr/>
            </a:pPr>
            <a:r>
              <a:rPr lang="en-US" smtClean="0"/>
              <a:t>Patterns of Distribution</a:t>
            </a:r>
          </a:p>
          <a:p>
            <a:pPr eaLnBrk="1" hangingPunct="1">
              <a:defRPr/>
            </a:pPr>
            <a:r>
              <a:rPr lang="en-US" smtClean="0"/>
              <a:t>Anatomy</a:t>
            </a:r>
          </a:p>
          <a:p>
            <a:pPr eaLnBrk="1" hangingPunct="1">
              <a:defRPr/>
            </a:pPr>
            <a:r>
              <a:rPr lang="en-US" smtClean="0"/>
              <a:t>Embryology</a:t>
            </a:r>
          </a:p>
          <a:p>
            <a:pPr eaLnBrk="1" hangingPunct="1">
              <a:defRPr/>
            </a:pPr>
            <a:r>
              <a:rPr lang="en-US" smtClean="0"/>
              <a:t>Molecular Biology</a:t>
            </a:r>
          </a:p>
          <a:p>
            <a:pPr eaLnBrk="1" hangingPunct="1">
              <a:defRPr/>
            </a:pPr>
            <a:r>
              <a:rPr lang="en-US" smtClean="0"/>
              <a:t>Genetics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Fossil Record</a:t>
            </a:r>
          </a:p>
        </p:txBody>
      </p:sp>
      <p:sp>
        <p:nvSpPr>
          <p:cNvPr id="22531" name="Rectangle 3"/>
          <p:cNvSpPr>
            <a:spLocks noGrp="1" noChangeArrowheads="1"/>
          </p:cNvSpPr>
          <p:nvPr>
            <p:ph type="body" idx="1"/>
          </p:nvPr>
        </p:nvSpPr>
        <p:spPr>
          <a:xfrm>
            <a:off x="457200" y="1425575"/>
            <a:ext cx="8229600" cy="4530725"/>
          </a:xfrm>
        </p:spPr>
        <p:txBody>
          <a:bodyPr/>
          <a:lstStyle/>
          <a:p>
            <a:pPr eaLnBrk="1" hangingPunct="1">
              <a:defRPr/>
            </a:pPr>
            <a:r>
              <a:rPr lang="en-US" smtClean="0"/>
              <a:t>Sedimentary rock with fossils provides a record of the history of life</a:t>
            </a:r>
          </a:p>
          <a:p>
            <a:pPr eaLnBrk="1" hangingPunct="1">
              <a:defRPr/>
            </a:pPr>
            <a:r>
              <a:rPr lang="en-US" smtClean="0"/>
              <a:t>Provides the following evidence</a:t>
            </a:r>
          </a:p>
          <a:p>
            <a:pPr lvl="1" eaLnBrk="1" hangingPunct="1">
              <a:defRPr/>
            </a:pPr>
            <a:r>
              <a:rPr lang="en-US" smtClean="0"/>
              <a:t>Fossils in young layers of rock are more similar to organisms found today</a:t>
            </a:r>
          </a:p>
          <a:p>
            <a:pPr lvl="1" eaLnBrk="1" hangingPunct="1">
              <a:defRPr/>
            </a:pPr>
            <a:r>
              <a:rPr lang="en-US" smtClean="0"/>
              <a:t>Fossils appear in chronological order in rock layers</a:t>
            </a:r>
          </a:p>
          <a:p>
            <a:pPr lvl="1" eaLnBrk="1" hangingPunct="1">
              <a:defRPr/>
            </a:pPr>
            <a:r>
              <a:rPr lang="en-US" smtClean="0"/>
              <a:t>Not all organisms appear in the fossil record at the same time</a:t>
            </a:r>
          </a:p>
          <a:p>
            <a:pPr eaLnBrk="1" hangingPunct="1">
              <a:defRPr/>
            </a:pPr>
            <a:r>
              <a:rPr lang="en-US" smtClean="0"/>
              <a:t>Eg.) Burgess Shale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burgess_trilobite_l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63" y="117075"/>
            <a:ext cx="3455779" cy="319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9" descr="Cambrian Critters from the Burgess Sh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8033" y="2095130"/>
            <a:ext cx="6245967" cy="466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11"/>
          <p:cNvSpPr txBox="1">
            <a:spLocks noChangeArrowheads="1"/>
          </p:cNvSpPr>
          <p:nvPr/>
        </p:nvSpPr>
        <p:spPr bwMode="auto">
          <a:xfrm>
            <a:off x="985838" y="5264150"/>
            <a:ext cx="1598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hlinkClick r:id="rId5"/>
              </a:rPr>
              <a:t>Burgess Shale</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archaeoptery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908" y="965015"/>
            <a:ext cx="2566555" cy="341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title"/>
          </p:nvPr>
        </p:nvSpPr>
        <p:spPr/>
        <p:txBody>
          <a:bodyPr/>
          <a:lstStyle/>
          <a:p>
            <a:pPr eaLnBrk="1" hangingPunct="1">
              <a:defRPr/>
            </a:pPr>
            <a:r>
              <a:rPr lang="en-US" dirty="0"/>
              <a:t>Transitional Fossils</a:t>
            </a:r>
            <a:br>
              <a:rPr lang="en-US" dirty="0"/>
            </a:br>
            <a:endParaRPr lang="en-US" dirty="0" smtClean="0"/>
          </a:p>
        </p:txBody>
      </p:sp>
      <p:sp>
        <p:nvSpPr>
          <p:cNvPr id="25603" name="Rectangle 3"/>
          <p:cNvSpPr>
            <a:spLocks noGrp="1" noChangeArrowheads="1"/>
          </p:cNvSpPr>
          <p:nvPr>
            <p:ph type="body" idx="1"/>
          </p:nvPr>
        </p:nvSpPr>
        <p:spPr>
          <a:xfrm>
            <a:off x="97770" y="907741"/>
            <a:ext cx="8229600" cy="4530725"/>
          </a:xfrm>
        </p:spPr>
        <p:txBody>
          <a:bodyPr/>
          <a:lstStyle/>
          <a:p>
            <a:pPr eaLnBrk="1" hangingPunct="1">
              <a:defRPr/>
            </a:pPr>
            <a:r>
              <a:rPr lang="en-US" dirty="0" smtClean="0"/>
              <a:t>Show links between groups of organisms</a:t>
            </a:r>
          </a:p>
          <a:p>
            <a:pPr lvl="1" eaLnBrk="1" hangingPunct="1">
              <a:defRPr/>
            </a:pPr>
            <a:r>
              <a:rPr lang="en-US" dirty="0" smtClean="0"/>
              <a:t>“missing link”</a:t>
            </a:r>
          </a:p>
          <a:p>
            <a:pPr eaLnBrk="1" hangingPunct="1">
              <a:defRPr/>
            </a:pPr>
            <a:r>
              <a:rPr lang="en-US" dirty="0" err="1" smtClean="0"/>
              <a:t>Eg</a:t>
            </a:r>
            <a:r>
              <a:rPr lang="en-US" dirty="0" smtClean="0"/>
              <a:t>.) </a:t>
            </a:r>
            <a:r>
              <a:rPr lang="en-US" i="1" dirty="0" smtClean="0"/>
              <a:t>Archaeopteryx</a:t>
            </a:r>
            <a:endParaRPr lang="en-US" dirty="0" smtClean="0"/>
          </a:p>
          <a:p>
            <a:pPr lvl="1" eaLnBrk="1" hangingPunct="1">
              <a:defRPr/>
            </a:pPr>
            <a:r>
              <a:rPr lang="en-US" dirty="0" smtClean="0"/>
              <a:t>Reptile and bird-like features</a:t>
            </a:r>
          </a:p>
          <a:p>
            <a:pPr lvl="1" eaLnBrk="1" hangingPunct="1">
              <a:defRPr/>
            </a:pPr>
            <a:r>
              <a:rPr lang="en-US" dirty="0" smtClean="0"/>
              <a:t>Feathers </a:t>
            </a:r>
            <a:r>
              <a:rPr lang="en-US" dirty="0" smtClean="0">
                <a:sym typeface="Wingdings" pitchFamily="2" charset="2"/>
              </a:rPr>
              <a:t> bird</a:t>
            </a:r>
          </a:p>
          <a:p>
            <a:pPr lvl="1" eaLnBrk="1" hangingPunct="1">
              <a:defRPr/>
            </a:pPr>
            <a:r>
              <a:rPr lang="en-US" dirty="0" smtClean="0">
                <a:sym typeface="Wingdings" pitchFamily="2" charset="2"/>
              </a:rPr>
              <a:t>Teeth, claws on wings,</a:t>
            </a:r>
          </a:p>
          <a:p>
            <a:pPr marL="457200" lvl="1" indent="0" eaLnBrk="1" hangingPunct="1">
              <a:buNone/>
              <a:defRPr/>
            </a:pPr>
            <a:r>
              <a:rPr lang="en-US" dirty="0" smtClean="0">
                <a:sym typeface="Wingdings" pitchFamily="2" charset="2"/>
              </a:rPr>
              <a:t>bony tail  reptile</a:t>
            </a:r>
            <a:endParaRPr lang="en-US" dirty="0" smtClean="0"/>
          </a:p>
        </p:txBody>
      </p:sp>
      <p:pic>
        <p:nvPicPr>
          <p:cNvPr id="10245" name="Picture 9" descr="34-27-Archaeopteryx-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263" y="3236350"/>
            <a:ext cx="3094454" cy="336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dirty="0" smtClean="0"/>
              <a:t>Patterns of Distribution</a:t>
            </a:r>
          </a:p>
        </p:txBody>
      </p:sp>
      <p:sp>
        <p:nvSpPr>
          <p:cNvPr id="26627" name="Rectangle 3"/>
          <p:cNvSpPr>
            <a:spLocks noGrp="1" noChangeArrowheads="1"/>
          </p:cNvSpPr>
          <p:nvPr>
            <p:ph type="body" idx="1"/>
          </p:nvPr>
        </p:nvSpPr>
        <p:spPr>
          <a:xfrm>
            <a:off x="0" y="1331651"/>
            <a:ext cx="9144000" cy="4536490"/>
          </a:xfrm>
        </p:spPr>
        <p:txBody>
          <a:bodyPr/>
          <a:lstStyle/>
          <a:p>
            <a:pPr eaLnBrk="1" hangingPunct="1">
              <a:lnSpc>
                <a:spcPct val="90000"/>
              </a:lnSpc>
              <a:defRPr/>
            </a:pPr>
            <a:r>
              <a:rPr lang="en-US" dirty="0" smtClean="0"/>
              <a:t>Biogeography </a:t>
            </a:r>
            <a:r>
              <a:rPr lang="en-US" dirty="0" smtClean="0">
                <a:sym typeface="Wingdings" pitchFamily="2" charset="2"/>
              </a:rPr>
              <a:t> </a:t>
            </a:r>
            <a:r>
              <a:rPr lang="en-US" dirty="0" smtClean="0"/>
              <a:t>The study of geographical distribution of organisms</a:t>
            </a:r>
          </a:p>
          <a:p>
            <a:pPr lvl="1" eaLnBrk="1" hangingPunct="1">
              <a:lnSpc>
                <a:spcPct val="90000"/>
              </a:lnSpc>
              <a:defRPr/>
            </a:pPr>
            <a:r>
              <a:rPr lang="en-US" dirty="0" smtClean="0"/>
              <a:t>Geographically close environments are more likely to have related species</a:t>
            </a:r>
          </a:p>
          <a:p>
            <a:pPr lvl="1" eaLnBrk="1" hangingPunct="1">
              <a:lnSpc>
                <a:spcPct val="90000"/>
              </a:lnSpc>
              <a:defRPr/>
            </a:pPr>
            <a:r>
              <a:rPr lang="en-US" dirty="0" smtClean="0"/>
              <a:t>Animals on islands often closely resemble animals on the closest continent</a:t>
            </a:r>
          </a:p>
        </p:txBody>
      </p:sp>
      <p:pic>
        <p:nvPicPr>
          <p:cNvPr id="2050" name="Picture 2" descr="http://t0.gstatic.com/images?q=tbn:ANd9GcTcPFkL9oiP-WDWHP-5KZEBOW4Ah4r94JhWqAXEr8SdyG5V0nNjB3A-1i7a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697" y="3874902"/>
            <a:ext cx="4222650" cy="28099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876284"/>
          </a:xfrm>
        </p:spPr>
        <p:txBody>
          <a:bodyPr/>
          <a:lstStyle/>
          <a:p>
            <a:r>
              <a:rPr lang="en-US" dirty="0"/>
              <a:t>Patterns of Distribution</a:t>
            </a:r>
          </a:p>
        </p:txBody>
      </p:sp>
      <p:sp>
        <p:nvSpPr>
          <p:cNvPr id="3" name="Content Placeholder 2"/>
          <p:cNvSpPr>
            <a:spLocks noGrp="1"/>
          </p:cNvSpPr>
          <p:nvPr>
            <p:ph idx="1"/>
          </p:nvPr>
        </p:nvSpPr>
        <p:spPr>
          <a:xfrm>
            <a:off x="106532" y="1236215"/>
            <a:ext cx="8886548" cy="3841812"/>
          </a:xfrm>
        </p:spPr>
        <p:txBody>
          <a:bodyPr/>
          <a:lstStyle/>
          <a:p>
            <a:pPr eaLnBrk="1" hangingPunct="1">
              <a:lnSpc>
                <a:spcPct val="90000"/>
              </a:lnSpc>
              <a:defRPr/>
            </a:pPr>
            <a:r>
              <a:rPr lang="en-US" dirty="0"/>
              <a:t>Fossils of the same species can be found on the coastlines of neighboring </a:t>
            </a:r>
            <a:r>
              <a:rPr lang="en-US" dirty="0" smtClean="0"/>
              <a:t>continents</a:t>
            </a:r>
          </a:p>
          <a:p>
            <a:pPr marL="0" indent="0" eaLnBrk="1" hangingPunct="1">
              <a:lnSpc>
                <a:spcPct val="90000"/>
              </a:lnSpc>
              <a:buNone/>
              <a:defRPr/>
            </a:pPr>
            <a:endParaRPr lang="en-US" dirty="0" smtClean="0"/>
          </a:p>
          <a:p>
            <a:pPr lvl="1" eaLnBrk="1" hangingPunct="1">
              <a:lnSpc>
                <a:spcPct val="90000"/>
              </a:lnSpc>
              <a:defRPr/>
            </a:pPr>
            <a:r>
              <a:rPr lang="en-US" dirty="0" smtClean="0"/>
              <a:t>This is also</a:t>
            </a:r>
          </a:p>
          <a:p>
            <a:pPr marL="457200" lvl="1" indent="0" eaLnBrk="1" hangingPunct="1">
              <a:lnSpc>
                <a:spcPct val="90000"/>
              </a:lnSpc>
              <a:buNone/>
              <a:defRPr/>
            </a:pPr>
            <a:r>
              <a:rPr lang="en-US" dirty="0" smtClean="0"/>
              <a:t>some of the</a:t>
            </a:r>
          </a:p>
          <a:p>
            <a:pPr marL="457200" lvl="1" indent="0" eaLnBrk="1" hangingPunct="1">
              <a:lnSpc>
                <a:spcPct val="90000"/>
              </a:lnSpc>
              <a:buNone/>
              <a:defRPr/>
            </a:pPr>
            <a:r>
              <a:rPr lang="en-US" dirty="0" smtClean="0"/>
              <a:t>initial evidence</a:t>
            </a:r>
          </a:p>
          <a:p>
            <a:pPr marL="457200" lvl="1" indent="0" eaLnBrk="1" hangingPunct="1">
              <a:lnSpc>
                <a:spcPct val="90000"/>
              </a:lnSpc>
              <a:buNone/>
              <a:defRPr/>
            </a:pPr>
            <a:r>
              <a:rPr lang="en-US" dirty="0" smtClean="0"/>
              <a:t>for continental</a:t>
            </a:r>
          </a:p>
          <a:p>
            <a:pPr marL="457200" lvl="1" indent="0" eaLnBrk="1" hangingPunct="1">
              <a:lnSpc>
                <a:spcPct val="90000"/>
              </a:lnSpc>
              <a:buNone/>
              <a:defRPr/>
            </a:pPr>
            <a:r>
              <a:rPr lang="en-US" dirty="0" smtClean="0"/>
              <a:t>drift.</a:t>
            </a:r>
          </a:p>
          <a:p>
            <a:pPr marL="0" indent="0">
              <a:buNone/>
            </a:pPr>
            <a:endParaRPr lang="en-US" dirty="0"/>
          </a:p>
        </p:txBody>
      </p:sp>
      <p:pic>
        <p:nvPicPr>
          <p:cNvPr id="3074" name="Picture 2" descr="http://3.bp.blogspot.com/_oi4xnSVq6gE/TLbCfeZhkrI/AAAAAAAAAAY/6Fi2I7grszE/s1600/fossil+distribu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711" y="2290439"/>
            <a:ext cx="5952277" cy="4488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88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7813"/>
            <a:ext cx="8229600" cy="751997"/>
          </a:xfrm>
        </p:spPr>
        <p:txBody>
          <a:bodyPr/>
          <a:lstStyle/>
          <a:p>
            <a:pPr eaLnBrk="1" hangingPunct="1">
              <a:defRPr/>
            </a:pPr>
            <a:r>
              <a:rPr lang="en-US" dirty="0" smtClean="0"/>
              <a:t>Anatomy</a:t>
            </a:r>
          </a:p>
        </p:txBody>
      </p:sp>
      <p:sp>
        <p:nvSpPr>
          <p:cNvPr id="28675" name="Rectangle 3"/>
          <p:cNvSpPr>
            <a:spLocks noGrp="1" noChangeArrowheads="1"/>
          </p:cNvSpPr>
          <p:nvPr>
            <p:ph type="body" idx="1"/>
          </p:nvPr>
        </p:nvSpPr>
        <p:spPr>
          <a:xfrm>
            <a:off x="88777" y="996519"/>
            <a:ext cx="8904303" cy="4530725"/>
          </a:xfrm>
        </p:spPr>
        <p:txBody>
          <a:bodyPr/>
          <a:lstStyle/>
          <a:p>
            <a:pPr eaLnBrk="1" hangingPunct="1">
              <a:lnSpc>
                <a:spcPct val="90000"/>
              </a:lnSpc>
              <a:defRPr/>
            </a:pPr>
            <a:r>
              <a:rPr lang="en-US" dirty="0" smtClean="0"/>
              <a:t>Homologous Structures</a:t>
            </a:r>
          </a:p>
          <a:p>
            <a:pPr lvl="1" eaLnBrk="1" hangingPunct="1">
              <a:lnSpc>
                <a:spcPct val="90000"/>
              </a:lnSpc>
              <a:defRPr/>
            </a:pPr>
            <a:r>
              <a:rPr lang="en-US" dirty="0" smtClean="0"/>
              <a:t>Have similar structural elements and origin, but may have different function</a:t>
            </a:r>
          </a:p>
          <a:p>
            <a:pPr lvl="1" eaLnBrk="1" hangingPunct="1">
              <a:lnSpc>
                <a:spcPct val="90000"/>
              </a:lnSpc>
              <a:defRPr/>
            </a:pPr>
            <a:r>
              <a:rPr lang="en-US" dirty="0" smtClean="0"/>
              <a:t>These structures were inherited from a common ancestor</a:t>
            </a:r>
          </a:p>
          <a:p>
            <a:pPr lvl="1" eaLnBrk="1" hangingPunct="1">
              <a:lnSpc>
                <a:spcPct val="90000"/>
              </a:lnSpc>
              <a:defRPr/>
            </a:pPr>
            <a:r>
              <a:rPr lang="en-US" dirty="0" smtClean="0"/>
              <a:t>Differ in anatomy based on organism’s lifestyle and environment</a:t>
            </a:r>
          </a:p>
        </p:txBody>
      </p:sp>
      <p:pic>
        <p:nvPicPr>
          <p:cNvPr id="4098" name="Picture 2" descr="http://click4biology.info/c4b/5/images/5.4/homologousllim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744" y="3790934"/>
            <a:ext cx="5379803" cy="2672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Analogous Structures</a:t>
            </a:r>
            <a:br>
              <a:rPr lang="en-US" dirty="0"/>
            </a:br>
            <a:endParaRPr lang="en-US" dirty="0"/>
          </a:p>
        </p:txBody>
      </p:sp>
      <p:sp>
        <p:nvSpPr>
          <p:cNvPr id="3" name="Content Placeholder 2"/>
          <p:cNvSpPr>
            <a:spLocks noGrp="1"/>
          </p:cNvSpPr>
          <p:nvPr>
            <p:ph idx="1"/>
          </p:nvPr>
        </p:nvSpPr>
        <p:spPr>
          <a:xfrm>
            <a:off x="79899" y="943252"/>
            <a:ext cx="8993080" cy="2483529"/>
          </a:xfrm>
        </p:spPr>
        <p:txBody>
          <a:bodyPr/>
          <a:lstStyle/>
          <a:p>
            <a:pPr eaLnBrk="1" hangingPunct="1">
              <a:lnSpc>
                <a:spcPct val="90000"/>
              </a:lnSpc>
              <a:defRPr/>
            </a:pPr>
            <a:r>
              <a:rPr lang="en-US" dirty="0" smtClean="0"/>
              <a:t>Perform </a:t>
            </a:r>
            <a:r>
              <a:rPr lang="en-US" dirty="0"/>
              <a:t>similar functions, but have different origin (no common ancestor)</a:t>
            </a:r>
          </a:p>
          <a:p>
            <a:endParaRPr lang="en-US" dirty="0"/>
          </a:p>
        </p:txBody>
      </p:sp>
      <p:pic>
        <p:nvPicPr>
          <p:cNvPr id="5122" name="Picture 2" descr="http://biodidac.bio.uottawa.ca/ftp/BIODIDAC/ZOO/GENERAL/DIAGBW/GENE009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240" y="1859640"/>
            <a:ext cx="6374173" cy="492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77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7813"/>
            <a:ext cx="3916685" cy="1870583"/>
          </a:xfrm>
        </p:spPr>
        <p:txBody>
          <a:bodyPr/>
          <a:lstStyle/>
          <a:p>
            <a:pPr algn="l" eaLnBrk="1" hangingPunct="1">
              <a:defRPr/>
            </a:pPr>
            <a:r>
              <a:rPr lang="en-US" sz="3800" dirty="0" smtClean="0"/>
              <a:t>The Theory of </a:t>
            </a:r>
            <a:r>
              <a:rPr lang="en-US" sz="3800" dirty="0" smtClean="0"/>
              <a:t/>
            </a:r>
            <a:br>
              <a:rPr lang="en-US" sz="3800" dirty="0" smtClean="0"/>
            </a:br>
            <a:r>
              <a:rPr lang="en-US" sz="3800" dirty="0" smtClean="0"/>
              <a:t>Evolution </a:t>
            </a:r>
            <a:r>
              <a:rPr lang="en-US" sz="3800" dirty="0" smtClean="0"/>
              <a:t>by Natural Selection</a:t>
            </a:r>
          </a:p>
        </p:txBody>
      </p:sp>
      <p:sp>
        <p:nvSpPr>
          <p:cNvPr id="13315" name="Rectangle 3"/>
          <p:cNvSpPr>
            <a:spLocks noGrp="1" noChangeArrowheads="1"/>
          </p:cNvSpPr>
          <p:nvPr>
            <p:ph type="body" idx="1"/>
          </p:nvPr>
        </p:nvSpPr>
        <p:spPr>
          <a:xfrm>
            <a:off x="62144" y="1600201"/>
            <a:ext cx="8984202" cy="1746682"/>
          </a:xfrm>
        </p:spPr>
        <p:txBody>
          <a:bodyPr/>
          <a:lstStyle/>
          <a:p>
            <a:pPr eaLnBrk="1" hangingPunct="1">
              <a:lnSpc>
                <a:spcPct val="90000"/>
              </a:lnSpc>
              <a:defRPr/>
            </a:pPr>
            <a:endParaRPr lang="en-US" dirty="0" smtClean="0"/>
          </a:p>
          <a:p>
            <a:pPr eaLnBrk="1" hangingPunct="1">
              <a:lnSpc>
                <a:spcPct val="90000"/>
              </a:lnSpc>
              <a:defRPr/>
            </a:pPr>
            <a:endParaRPr lang="en-US" dirty="0"/>
          </a:p>
          <a:p>
            <a:pPr eaLnBrk="1" hangingPunct="1">
              <a:lnSpc>
                <a:spcPct val="90000"/>
              </a:lnSpc>
              <a:defRPr/>
            </a:pPr>
            <a:r>
              <a:rPr lang="en-US" dirty="0" smtClean="0"/>
              <a:t>Development</a:t>
            </a:r>
            <a:endParaRPr lang="en-US" dirty="0" smtClean="0"/>
          </a:p>
          <a:p>
            <a:pPr lvl="1" eaLnBrk="1" hangingPunct="1">
              <a:lnSpc>
                <a:spcPct val="90000"/>
              </a:lnSpc>
              <a:defRPr/>
            </a:pPr>
            <a:r>
              <a:rPr lang="en-US" dirty="0" smtClean="0"/>
              <a:t>As time goes by, </a:t>
            </a:r>
            <a:r>
              <a:rPr lang="en-US" dirty="0" smtClean="0"/>
              <a:t>if</a:t>
            </a:r>
          </a:p>
          <a:p>
            <a:pPr marL="457200" lvl="1" indent="0" eaLnBrk="1" hangingPunct="1">
              <a:lnSpc>
                <a:spcPct val="90000"/>
              </a:lnSpc>
              <a:buNone/>
              <a:defRPr/>
            </a:pPr>
            <a:r>
              <a:rPr lang="en-US" dirty="0" smtClean="0"/>
              <a:t>evidence </a:t>
            </a:r>
            <a:r>
              <a:rPr lang="en-US" dirty="0" smtClean="0"/>
              <a:t>is </a:t>
            </a:r>
            <a:r>
              <a:rPr lang="en-US" dirty="0" smtClean="0"/>
              <a:t>gathered,</a:t>
            </a:r>
          </a:p>
          <a:p>
            <a:pPr marL="457200" lvl="1" indent="0" eaLnBrk="1" hangingPunct="1">
              <a:lnSpc>
                <a:spcPct val="90000"/>
              </a:lnSpc>
              <a:buNone/>
              <a:defRPr/>
            </a:pPr>
            <a:r>
              <a:rPr lang="en-US" dirty="0" smtClean="0"/>
              <a:t>we </a:t>
            </a:r>
            <a:r>
              <a:rPr lang="en-US" dirty="0" smtClean="0"/>
              <a:t>often have a </a:t>
            </a:r>
            <a:r>
              <a:rPr lang="en-US" dirty="0" smtClean="0"/>
              <a:t>need</a:t>
            </a:r>
          </a:p>
          <a:p>
            <a:pPr marL="457200" lvl="1" indent="0" eaLnBrk="1" hangingPunct="1">
              <a:lnSpc>
                <a:spcPct val="90000"/>
              </a:lnSpc>
              <a:buNone/>
              <a:defRPr/>
            </a:pPr>
            <a:r>
              <a:rPr lang="en-US" dirty="0" smtClean="0"/>
              <a:t>to </a:t>
            </a:r>
            <a:r>
              <a:rPr lang="en-US" dirty="0" smtClean="0"/>
              <a:t>change or </a:t>
            </a:r>
            <a:r>
              <a:rPr lang="en-US" dirty="0" smtClean="0"/>
              <a:t>modify</a:t>
            </a:r>
          </a:p>
          <a:p>
            <a:pPr marL="457200" lvl="1" indent="0" eaLnBrk="1" hangingPunct="1">
              <a:lnSpc>
                <a:spcPct val="90000"/>
              </a:lnSpc>
              <a:buNone/>
              <a:defRPr/>
            </a:pPr>
            <a:r>
              <a:rPr lang="en-US" dirty="0" smtClean="0"/>
              <a:t>existing </a:t>
            </a:r>
            <a:r>
              <a:rPr lang="en-US" dirty="0" smtClean="0"/>
              <a:t>theories.</a:t>
            </a:r>
          </a:p>
        </p:txBody>
      </p:sp>
      <p:pic>
        <p:nvPicPr>
          <p:cNvPr id="1026" name="Picture 2" descr="\\pwsb33.ab.ca\root\users\sss\staffdata\danielstandring\My Pictures\Sci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6489" y="80933"/>
            <a:ext cx="4350571" cy="66394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dirty="0" smtClean="0"/>
              <a:t>Homologous </a:t>
            </a:r>
            <a:r>
              <a:rPr lang="en-US" dirty="0" err="1" smtClean="0"/>
              <a:t>vs</a:t>
            </a:r>
            <a:r>
              <a:rPr lang="en-US" dirty="0" smtClean="0"/>
              <a:t> Analogous Structures</a:t>
            </a:r>
          </a:p>
        </p:txBody>
      </p:sp>
      <p:pic>
        <p:nvPicPr>
          <p:cNvPr id="13315" name="Picture 5" descr="Analogous and Homologous Stru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903" y="1509481"/>
            <a:ext cx="7107144" cy="5131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7813"/>
            <a:ext cx="8229600" cy="680975"/>
          </a:xfrm>
        </p:spPr>
        <p:txBody>
          <a:bodyPr/>
          <a:lstStyle/>
          <a:p>
            <a:pPr eaLnBrk="1" hangingPunct="1">
              <a:defRPr/>
            </a:pPr>
            <a:r>
              <a:rPr lang="en-US" dirty="0" smtClean="0"/>
              <a:t>Embryology</a:t>
            </a:r>
          </a:p>
        </p:txBody>
      </p:sp>
      <p:sp>
        <p:nvSpPr>
          <p:cNvPr id="30723" name="Rectangle 3"/>
          <p:cNvSpPr>
            <a:spLocks noGrp="1" noChangeArrowheads="1"/>
          </p:cNvSpPr>
          <p:nvPr>
            <p:ph type="body" idx="1"/>
          </p:nvPr>
        </p:nvSpPr>
        <p:spPr>
          <a:xfrm>
            <a:off x="71021" y="1049784"/>
            <a:ext cx="8913181" cy="4530725"/>
          </a:xfrm>
        </p:spPr>
        <p:txBody>
          <a:bodyPr/>
          <a:lstStyle/>
          <a:p>
            <a:pPr eaLnBrk="1" hangingPunct="1">
              <a:defRPr/>
            </a:pPr>
            <a:r>
              <a:rPr lang="en-US" dirty="0" smtClean="0"/>
              <a:t>Embryos of different organisms exhibit similar stages of development</a:t>
            </a:r>
          </a:p>
          <a:p>
            <a:pPr lvl="1" eaLnBrk="1" hangingPunct="1">
              <a:defRPr/>
            </a:pPr>
            <a:r>
              <a:rPr lang="en-US" dirty="0" err="1" smtClean="0"/>
              <a:t>Eg</a:t>
            </a:r>
            <a:r>
              <a:rPr lang="en-US" dirty="0" smtClean="0"/>
              <a:t>.) Paired pouches in throat at embryonic stages will develop into different structures</a:t>
            </a:r>
          </a:p>
          <a:p>
            <a:pPr lvl="2" eaLnBrk="1" hangingPunct="1">
              <a:defRPr/>
            </a:pPr>
            <a:r>
              <a:rPr lang="en-US" dirty="0" smtClean="0"/>
              <a:t>Fish </a:t>
            </a:r>
            <a:r>
              <a:rPr lang="en-US" dirty="0" smtClean="0">
                <a:sym typeface="Wingdings" pitchFamily="2" charset="2"/>
              </a:rPr>
              <a:t> Gills</a:t>
            </a:r>
          </a:p>
          <a:p>
            <a:pPr lvl="2" eaLnBrk="1" hangingPunct="1">
              <a:defRPr/>
            </a:pPr>
            <a:r>
              <a:rPr lang="en-US" dirty="0" smtClean="0">
                <a:sym typeface="Wingdings" pitchFamily="2" charset="2"/>
              </a:rPr>
              <a:t>Humans  Part of ears &amp; throat</a:t>
            </a: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endParaRPr lang="en-US" smtClean="0"/>
          </a:p>
        </p:txBody>
      </p:sp>
      <p:sp>
        <p:nvSpPr>
          <p:cNvPr id="31747" name="Rectangle 3"/>
          <p:cNvSpPr>
            <a:spLocks noGrp="1" noChangeArrowheads="1"/>
          </p:cNvSpPr>
          <p:nvPr>
            <p:ph type="body" idx="1"/>
          </p:nvPr>
        </p:nvSpPr>
        <p:spPr/>
        <p:txBody>
          <a:bodyPr/>
          <a:lstStyle/>
          <a:p>
            <a:pPr eaLnBrk="1" hangingPunct="1">
              <a:defRPr/>
            </a:pPr>
            <a:endParaRPr lang="en-US" smtClean="0"/>
          </a:p>
        </p:txBody>
      </p:sp>
      <p:pic>
        <p:nvPicPr>
          <p:cNvPr id="15364" name="Picture 5" descr="embry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0"/>
            <a:ext cx="6372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7814"/>
            <a:ext cx="8229600" cy="769752"/>
          </a:xfrm>
        </p:spPr>
        <p:txBody>
          <a:bodyPr/>
          <a:lstStyle/>
          <a:p>
            <a:pPr eaLnBrk="1" hangingPunct="1">
              <a:defRPr/>
            </a:pPr>
            <a:r>
              <a:rPr lang="en-US" dirty="0" smtClean="0"/>
              <a:t>Molecular Biology</a:t>
            </a:r>
          </a:p>
        </p:txBody>
      </p:sp>
      <p:sp>
        <p:nvSpPr>
          <p:cNvPr id="32771" name="Rectangle 3"/>
          <p:cNvSpPr>
            <a:spLocks noGrp="1" noChangeArrowheads="1"/>
          </p:cNvSpPr>
          <p:nvPr>
            <p:ph type="body" idx="1"/>
          </p:nvPr>
        </p:nvSpPr>
        <p:spPr>
          <a:xfrm>
            <a:off x="97654" y="1316115"/>
            <a:ext cx="8948691" cy="4530725"/>
          </a:xfrm>
        </p:spPr>
        <p:txBody>
          <a:bodyPr/>
          <a:lstStyle/>
          <a:p>
            <a:pPr eaLnBrk="1" hangingPunct="1">
              <a:defRPr/>
            </a:pPr>
            <a:r>
              <a:rPr lang="en-US" dirty="0" smtClean="0"/>
              <a:t>Evolutionary relationships are reflected in DNA and proteins</a:t>
            </a:r>
          </a:p>
          <a:p>
            <a:pPr lvl="1" eaLnBrk="1" hangingPunct="1">
              <a:defRPr/>
            </a:pPr>
            <a:r>
              <a:rPr lang="en-US" dirty="0" smtClean="0"/>
              <a:t>All cells have water, genetic material, proteins, lipids, and carbohydrates</a:t>
            </a:r>
          </a:p>
          <a:p>
            <a:pPr lvl="1" eaLnBrk="1" hangingPunct="1">
              <a:defRPr/>
            </a:pPr>
            <a:r>
              <a:rPr lang="en-US" dirty="0" smtClean="0"/>
              <a:t>Enzymes </a:t>
            </a:r>
            <a:r>
              <a:rPr lang="en-US" dirty="0" smtClean="0"/>
              <a:t>control</a:t>
            </a:r>
          </a:p>
          <a:p>
            <a:pPr marL="457200" lvl="1" indent="0" eaLnBrk="1" hangingPunct="1">
              <a:buNone/>
              <a:defRPr/>
            </a:pPr>
            <a:r>
              <a:rPr lang="en-US" dirty="0" smtClean="0"/>
              <a:t>biochemical </a:t>
            </a:r>
            <a:r>
              <a:rPr lang="en-US" dirty="0" smtClean="0"/>
              <a:t>reactions</a:t>
            </a:r>
          </a:p>
          <a:p>
            <a:pPr lvl="1" eaLnBrk="1" hangingPunct="1">
              <a:defRPr/>
            </a:pPr>
            <a:r>
              <a:rPr lang="en-US" dirty="0"/>
              <a:t>Proteins are </a:t>
            </a:r>
            <a:r>
              <a:rPr lang="en-US" dirty="0" smtClean="0"/>
              <a:t>made</a:t>
            </a:r>
          </a:p>
          <a:p>
            <a:pPr marL="457200" lvl="1" indent="0" eaLnBrk="1" hangingPunct="1">
              <a:buNone/>
              <a:defRPr/>
            </a:pPr>
            <a:r>
              <a:rPr lang="en-US" dirty="0" smtClean="0"/>
              <a:t>from </a:t>
            </a:r>
            <a:r>
              <a:rPr lang="en-US" dirty="0"/>
              <a:t>amino acids</a:t>
            </a:r>
          </a:p>
          <a:p>
            <a:pPr lvl="1" eaLnBrk="1" hangingPunct="1">
              <a:defRPr/>
            </a:pPr>
            <a:endParaRPr lang="en-US" dirty="0" smtClean="0"/>
          </a:p>
        </p:txBody>
      </p:sp>
      <p:pic>
        <p:nvPicPr>
          <p:cNvPr id="8194" name="Picture 2" descr="File:Schematic relationship between biochemistry, genetics and molecular biology.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1900" y="2710831"/>
            <a:ext cx="4358936" cy="42115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814140"/>
          </a:xfrm>
        </p:spPr>
        <p:txBody>
          <a:bodyPr/>
          <a:lstStyle/>
          <a:p>
            <a:r>
              <a:rPr lang="en-US" dirty="0" smtClean="0"/>
              <a:t>Genetics</a:t>
            </a:r>
            <a:endParaRPr lang="en-US" dirty="0"/>
          </a:p>
        </p:txBody>
      </p:sp>
      <p:sp>
        <p:nvSpPr>
          <p:cNvPr id="3" name="Content Placeholder 2"/>
          <p:cNvSpPr>
            <a:spLocks noGrp="1"/>
          </p:cNvSpPr>
          <p:nvPr>
            <p:ph idx="1"/>
          </p:nvPr>
        </p:nvSpPr>
        <p:spPr>
          <a:xfrm>
            <a:off x="4654" y="1094172"/>
            <a:ext cx="3986074" cy="5333260"/>
          </a:xfrm>
        </p:spPr>
        <p:txBody>
          <a:bodyPr/>
          <a:lstStyle/>
          <a:p>
            <a:pPr eaLnBrk="1" hangingPunct="1">
              <a:defRPr/>
            </a:pPr>
            <a:r>
              <a:rPr lang="en-US" dirty="0" smtClean="0"/>
              <a:t>All </a:t>
            </a:r>
            <a:r>
              <a:rPr lang="en-US" dirty="0"/>
              <a:t>cells that </a:t>
            </a:r>
            <a:r>
              <a:rPr lang="en-US" dirty="0" smtClean="0"/>
              <a:t>can replicate </a:t>
            </a:r>
            <a:r>
              <a:rPr lang="en-US" dirty="0"/>
              <a:t>themselves contain DNA </a:t>
            </a:r>
            <a:r>
              <a:rPr lang="en-US" dirty="0">
                <a:sym typeface="Wingdings" pitchFamily="2" charset="2"/>
              </a:rPr>
              <a:t> similarities in portions of DNA indicate a common ancestor</a:t>
            </a:r>
            <a:endParaRPr lang="en-US" dirty="0"/>
          </a:p>
          <a:p>
            <a:endParaRPr lang="en-US" dirty="0"/>
          </a:p>
        </p:txBody>
      </p:sp>
      <p:pic>
        <p:nvPicPr>
          <p:cNvPr id="6146" name="Picture 2" descr="http://kvhs.nbed.nb.ca/gallant/biology/gene_to_pro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728" y="991478"/>
            <a:ext cx="4895850" cy="567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4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temcells.nih.gov/StaticResources/info/scireport/images/figure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06" y="885681"/>
            <a:ext cx="7927759" cy="5860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266330"/>
            <a:ext cx="9144000" cy="461665"/>
          </a:xfrm>
          <a:prstGeom prst="rect">
            <a:avLst/>
          </a:prstGeom>
          <a:noFill/>
        </p:spPr>
        <p:txBody>
          <a:bodyPr wrap="square" rtlCol="0">
            <a:spAutoFit/>
          </a:bodyPr>
          <a:lstStyle/>
          <a:p>
            <a:r>
              <a:rPr lang="en-US" sz="2400" dirty="0" smtClean="0"/>
              <a:t>Changes in DNA </a:t>
            </a:r>
            <a:r>
              <a:rPr lang="en-US" sz="2400" dirty="0" smtClean="0">
                <a:sym typeface="Wingdings" pitchFamily="2" charset="2"/>
              </a:rPr>
              <a:t>Changes in Proteins Changes in the organism</a:t>
            </a:r>
            <a:endParaRPr lang="en-US" sz="2400" dirty="0"/>
          </a:p>
        </p:txBody>
      </p:sp>
    </p:spTree>
    <p:extLst>
      <p:ext uri="{BB962C8B-B14F-4D97-AF65-F5344CB8AC3E}">
        <p14:creationId xmlns:p14="http://schemas.microsoft.com/office/powerpoint/2010/main" val="222885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Plato &amp; Aristotle</a:t>
            </a:r>
            <a:br>
              <a:rPr lang="en-US" dirty="0"/>
            </a:br>
            <a:endParaRPr lang="en-US" dirty="0"/>
          </a:p>
        </p:txBody>
      </p:sp>
      <p:sp>
        <p:nvSpPr>
          <p:cNvPr id="3" name="Content Placeholder 2"/>
          <p:cNvSpPr>
            <a:spLocks noGrp="1"/>
          </p:cNvSpPr>
          <p:nvPr>
            <p:ph idx="1"/>
          </p:nvPr>
        </p:nvSpPr>
        <p:spPr/>
        <p:txBody>
          <a:bodyPr/>
          <a:lstStyle/>
          <a:p>
            <a:pPr marL="342900" lvl="2" indent="-342900">
              <a:buClr>
                <a:schemeClr val="hlink"/>
              </a:buClr>
            </a:pPr>
            <a:r>
              <a:rPr lang="en-US" dirty="0">
                <a:sym typeface="Wingdings" pitchFamily="2" charset="2"/>
              </a:rPr>
              <a:t>all life exists in a perfected and unchanging form</a:t>
            </a:r>
          </a:p>
          <a:p>
            <a:endParaRPr lang="en-US" dirty="0"/>
          </a:p>
        </p:txBody>
      </p:sp>
      <p:pic>
        <p:nvPicPr>
          <p:cNvPr id="4" name="Picture 5" descr="http://www.departments.bucknell.edu/history/carnegie/plato/plato_bu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737" y="2153005"/>
            <a:ext cx="3993493" cy="423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998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err="1" smtClean="0"/>
              <a:t>Lorsque</a:t>
            </a:r>
            <a:r>
              <a:rPr lang="en-US" dirty="0" smtClean="0"/>
              <a:t> </a:t>
            </a:r>
            <a:r>
              <a:rPr lang="en-US" i="1" dirty="0" smtClean="0"/>
              <a:t>Buffon</a:t>
            </a:r>
            <a:r>
              <a:rPr lang="en-US" dirty="0"/>
              <a:t/>
            </a:r>
            <a:br>
              <a:rPr lang="en-US" dirty="0"/>
            </a:br>
            <a:endParaRPr lang="en-US" dirty="0"/>
          </a:p>
        </p:txBody>
      </p:sp>
      <p:sp>
        <p:nvSpPr>
          <p:cNvPr id="3" name="Content Placeholder 2"/>
          <p:cNvSpPr>
            <a:spLocks noGrp="1"/>
          </p:cNvSpPr>
          <p:nvPr>
            <p:ph idx="1"/>
          </p:nvPr>
        </p:nvSpPr>
        <p:spPr>
          <a:xfrm>
            <a:off x="71022" y="969886"/>
            <a:ext cx="8930936" cy="3753033"/>
          </a:xfrm>
        </p:spPr>
        <p:txBody>
          <a:bodyPr/>
          <a:lstStyle/>
          <a:p>
            <a:pPr eaLnBrk="1" hangingPunct="1">
              <a:lnSpc>
                <a:spcPct val="90000"/>
              </a:lnSpc>
              <a:defRPr/>
            </a:pPr>
            <a:r>
              <a:rPr lang="en-US" i="1" dirty="0" smtClean="0"/>
              <a:t>Histoire </a:t>
            </a:r>
            <a:r>
              <a:rPr lang="en-US" i="1" dirty="0" err="1"/>
              <a:t>Naturelle</a:t>
            </a:r>
            <a:r>
              <a:rPr lang="en-US" i="1" dirty="0"/>
              <a:t> </a:t>
            </a:r>
            <a:r>
              <a:rPr lang="en-US" dirty="0"/>
              <a:t>(1749) – noted similarities between humans &amp; apes. </a:t>
            </a:r>
            <a:endParaRPr lang="en-US" dirty="0" smtClean="0"/>
          </a:p>
          <a:p>
            <a:pPr lvl="1" eaLnBrk="1" hangingPunct="1">
              <a:lnSpc>
                <a:spcPct val="90000"/>
              </a:lnSpc>
              <a:defRPr/>
            </a:pPr>
            <a:r>
              <a:rPr lang="en-US" dirty="0" smtClean="0"/>
              <a:t>First to consider evolution</a:t>
            </a:r>
          </a:p>
          <a:p>
            <a:pPr lvl="1" eaLnBrk="1" hangingPunct="1">
              <a:lnSpc>
                <a:spcPct val="90000"/>
              </a:lnSpc>
              <a:defRPr/>
            </a:pPr>
            <a:r>
              <a:rPr lang="en-US" dirty="0" smtClean="0"/>
              <a:t>Did not propose a </a:t>
            </a:r>
          </a:p>
          <a:p>
            <a:pPr marL="457200" lvl="1" indent="0" eaLnBrk="1" hangingPunct="1">
              <a:lnSpc>
                <a:spcPct val="90000"/>
              </a:lnSpc>
              <a:buNone/>
              <a:defRPr/>
            </a:pPr>
            <a:r>
              <a:rPr lang="en-US" dirty="0"/>
              <a:t>m</a:t>
            </a:r>
            <a:r>
              <a:rPr lang="en-US" dirty="0" smtClean="0"/>
              <a:t>echanism</a:t>
            </a:r>
          </a:p>
          <a:p>
            <a:pPr lvl="1" eaLnBrk="1" hangingPunct="1">
              <a:lnSpc>
                <a:spcPct val="90000"/>
              </a:lnSpc>
              <a:defRPr/>
            </a:pPr>
            <a:r>
              <a:rPr lang="en-US" dirty="0" smtClean="0"/>
              <a:t>Changed his opinion several</a:t>
            </a:r>
          </a:p>
          <a:p>
            <a:pPr marL="457200" lvl="1" indent="0" eaLnBrk="1" hangingPunct="1">
              <a:lnSpc>
                <a:spcPct val="90000"/>
              </a:lnSpc>
              <a:buNone/>
              <a:defRPr/>
            </a:pPr>
            <a:r>
              <a:rPr lang="en-US" dirty="0" smtClean="0"/>
              <a:t>times.</a:t>
            </a:r>
            <a:endParaRPr lang="en-US" dirty="0"/>
          </a:p>
        </p:txBody>
      </p:sp>
      <p:pic>
        <p:nvPicPr>
          <p:cNvPr id="1026" name="Picture 2" descr="http://1.bp.blogspot.com/_fj9qqNXm7mU/RuLI3FoIEHI/AAAAAAAAAXA/gaFRho73kBw/s400/buffo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320" y="2087731"/>
            <a:ext cx="2951610" cy="448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044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t>Cuvier’s Fossils</a:t>
            </a:r>
            <a:br>
              <a:rPr lang="en-US" dirty="0"/>
            </a:br>
            <a:endParaRPr lang="en-US" dirty="0"/>
          </a:p>
        </p:txBody>
      </p:sp>
      <p:sp>
        <p:nvSpPr>
          <p:cNvPr id="3" name="Content Placeholder 2"/>
          <p:cNvSpPr>
            <a:spLocks noGrp="1"/>
          </p:cNvSpPr>
          <p:nvPr>
            <p:ph idx="1"/>
          </p:nvPr>
        </p:nvSpPr>
        <p:spPr>
          <a:xfrm>
            <a:off x="79899" y="845598"/>
            <a:ext cx="8946335" cy="4530725"/>
          </a:xfrm>
        </p:spPr>
        <p:txBody>
          <a:bodyPr/>
          <a:lstStyle/>
          <a:p>
            <a:pPr eaLnBrk="1" hangingPunct="1">
              <a:lnSpc>
                <a:spcPct val="90000"/>
              </a:lnSpc>
              <a:defRPr/>
            </a:pPr>
            <a:r>
              <a:rPr lang="en-US" dirty="0" smtClean="0"/>
              <a:t>Each </a:t>
            </a:r>
            <a:r>
              <a:rPr lang="en-US" dirty="0"/>
              <a:t>layer of rock is characterized by a unique group of fossil species</a:t>
            </a:r>
          </a:p>
          <a:p>
            <a:pPr eaLnBrk="1" hangingPunct="1">
              <a:lnSpc>
                <a:spcPct val="90000"/>
              </a:lnSpc>
              <a:defRPr/>
            </a:pPr>
            <a:r>
              <a:rPr lang="en-US" dirty="0"/>
              <a:t>Evidence </a:t>
            </a:r>
            <a:r>
              <a:rPr lang="en-US" dirty="0" smtClean="0"/>
              <a:t>of</a:t>
            </a:r>
          </a:p>
          <a:p>
            <a:pPr marL="0" indent="0" eaLnBrk="1" hangingPunct="1">
              <a:lnSpc>
                <a:spcPct val="90000"/>
              </a:lnSpc>
              <a:buNone/>
              <a:defRPr/>
            </a:pPr>
            <a:r>
              <a:rPr lang="en-US" dirty="0" smtClean="0"/>
              <a:t>extinction of</a:t>
            </a:r>
          </a:p>
          <a:p>
            <a:pPr marL="0" indent="0" eaLnBrk="1" hangingPunct="1">
              <a:lnSpc>
                <a:spcPct val="90000"/>
              </a:lnSpc>
              <a:buNone/>
              <a:defRPr/>
            </a:pPr>
            <a:r>
              <a:rPr lang="en-US" dirty="0" smtClean="0"/>
              <a:t>species</a:t>
            </a:r>
            <a:endParaRPr lang="en-US" dirty="0"/>
          </a:p>
          <a:p>
            <a:endParaRPr lang="en-US" dirty="0"/>
          </a:p>
        </p:txBody>
      </p:sp>
      <p:pic>
        <p:nvPicPr>
          <p:cNvPr id="2050" name="Picture 2" descr="http://www.sciencephoto.com/image/150769/large/C0088045-1804_Megatherium_Cuvier_Plate-SP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243" y="2001711"/>
            <a:ext cx="6136648" cy="44345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idiv.bellevuecollege.edu/rv/beagle/cuvi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26" y="3418728"/>
            <a:ext cx="2414065" cy="301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276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7814"/>
            <a:ext cx="8229600" cy="814140"/>
          </a:xfrm>
        </p:spPr>
        <p:txBody>
          <a:bodyPr/>
          <a:lstStyle/>
          <a:p>
            <a:pPr lvl="1"/>
            <a:r>
              <a:rPr lang="en-US" dirty="0" smtClean="0"/>
              <a:t>Charles </a:t>
            </a:r>
            <a:r>
              <a:rPr lang="en-US" i="1" dirty="0" smtClean="0"/>
              <a:t>Lyell</a:t>
            </a:r>
            <a:endParaRPr lang="en-US" i="1" dirty="0"/>
          </a:p>
        </p:txBody>
      </p:sp>
      <p:sp>
        <p:nvSpPr>
          <p:cNvPr id="12291" name="Rectangle 3"/>
          <p:cNvSpPr>
            <a:spLocks noGrp="1" noChangeArrowheads="1"/>
          </p:cNvSpPr>
          <p:nvPr>
            <p:ph idx="1"/>
          </p:nvPr>
        </p:nvSpPr>
        <p:spPr>
          <a:xfrm>
            <a:off x="483833" y="1262848"/>
            <a:ext cx="8229600" cy="4530725"/>
          </a:xfrm>
        </p:spPr>
        <p:txBody>
          <a:bodyPr/>
          <a:lstStyle/>
          <a:p>
            <a:pPr eaLnBrk="1" hangingPunct="1">
              <a:defRPr/>
            </a:pPr>
            <a:r>
              <a:rPr lang="en-US" dirty="0" smtClean="0"/>
              <a:t>Slow, subtle changes over a long period of time results in substantial changes</a:t>
            </a:r>
          </a:p>
          <a:p>
            <a:pPr lvl="7">
              <a:defRPr/>
            </a:pPr>
            <a:r>
              <a:rPr lang="en-US" sz="2800" dirty="0" smtClean="0"/>
              <a:t>Was a geologist</a:t>
            </a:r>
          </a:p>
        </p:txBody>
      </p:sp>
      <p:pic>
        <p:nvPicPr>
          <p:cNvPr id="3074" name="Picture 2" descr="http://cnho.files.wordpress.com/2010/03/ly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31" y="2272144"/>
            <a:ext cx="3448050" cy="41529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Lyell Principles frontispiec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599" y="3222837"/>
            <a:ext cx="5334215" cy="33938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pPr lvl="1"/>
            <a:r>
              <a:rPr lang="en-US" dirty="0"/>
              <a:t>Jean-Baptiste de Monet </a:t>
            </a:r>
            <a:r>
              <a:rPr lang="en-US" i="1" dirty="0"/>
              <a:t>Lamarck</a:t>
            </a:r>
          </a:p>
        </p:txBody>
      </p:sp>
      <p:sp>
        <p:nvSpPr>
          <p:cNvPr id="3" name="Content Placeholder 2"/>
          <p:cNvSpPr>
            <a:spLocks noGrp="1"/>
          </p:cNvSpPr>
          <p:nvPr>
            <p:ph idx="1"/>
          </p:nvPr>
        </p:nvSpPr>
        <p:spPr>
          <a:xfrm>
            <a:off x="88776" y="863355"/>
            <a:ext cx="8957569" cy="2598938"/>
          </a:xfrm>
        </p:spPr>
        <p:txBody>
          <a:bodyPr/>
          <a:lstStyle/>
          <a:p>
            <a:pPr eaLnBrk="1" hangingPunct="1">
              <a:defRPr/>
            </a:pPr>
            <a:r>
              <a:rPr lang="en-US" dirty="0"/>
              <a:t>The Inheritance of Acquired Characteristics</a:t>
            </a:r>
          </a:p>
          <a:p>
            <a:pPr lvl="1" eaLnBrk="1" hangingPunct="1">
              <a:defRPr/>
            </a:pPr>
            <a:r>
              <a:rPr lang="en-US" dirty="0"/>
              <a:t>Characteristics acquired during an organism’s lifetime could be passed on to its offspring</a:t>
            </a:r>
          </a:p>
          <a:p>
            <a:pPr lvl="1" eaLnBrk="1" hangingPunct="1">
              <a:defRPr/>
            </a:pPr>
            <a:r>
              <a:rPr lang="en-US" dirty="0" err="1"/>
              <a:t>Eg</a:t>
            </a:r>
            <a:r>
              <a:rPr lang="en-US" dirty="0"/>
              <a:t>) large muscles</a:t>
            </a:r>
          </a:p>
          <a:p>
            <a:endParaRPr lang="en-US" dirty="0"/>
          </a:p>
        </p:txBody>
      </p:sp>
      <p:pic>
        <p:nvPicPr>
          <p:cNvPr id="4098" name="Picture 2" descr="http://biography4u.com/image-files/lamar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17" y="2941807"/>
            <a:ext cx="3238500" cy="3629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ache.boston.com/bonzai-fba/Third_Party_Photo/2007/07/16/1184594622_17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393" y="2414726"/>
            <a:ext cx="4640800" cy="2263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06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www.crystalinks.com/darw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9" y="3632703"/>
            <a:ext cx="2995027" cy="29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http://www.biology-online.org/images/darwin_finch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173" y="3168932"/>
            <a:ext cx="3810000" cy="29622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Charles </a:t>
            </a:r>
            <a:r>
              <a:rPr lang="en-US" i="1" dirty="0" smtClean="0"/>
              <a:t>Darwin</a:t>
            </a:r>
            <a:endParaRPr lang="en-US" i="1" dirty="0"/>
          </a:p>
        </p:txBody>
      </p:sp>
      <p:sp>
        <p:nvSpPr>
          <p:cNvPr id="3" name="Content Placeholder 2"/>
          <p:cNvSpPr>
            <a:spLocks noGrp="1"/>
          </p:cNvSpPr>
          <p:nvPr>
            <p:ph idx="1"/>
          </p:nvPr>
        </p:nvSpPr>
        <p:spPr>
          <a:xfrm>
            <a:off x="0" y="1245093"/>
            <a:ext cx="9055223" cy="4530725"/>
          </a:xfrm>
        </p:spPr>
        <p:txBody>
          <a:bodyPr/>
          <a:lstStyle/>
          <a:p>
            <a:pPr eaLnBrk="1" hangingPunct="1">
              <a:defRPr/>
            </a:pPr>
            <a:r>
              <a:rPr lang="en-US" dirty="0" smtClean="0"/>
              <a:t>Expedition </a:t>
            </a:r>
            <a:r>
              <a:rPr lang="en-US" dirty="0"/>
              <a:t>to S. America and the Galapagos Islands</a:t>
            </a:r>
          </a:p>
          <a:p>
            <a:pPr eaLnBrk="1" hangingPunct="1">
              <a:defRPr/>
            </a:pPr>
            <a:r>
              <a:rPr lang="en-US" dirty="0"/>
              <a:t>See Table 4.1, page 125</a:t>
            </a:r>
          </a:p>
          <a:p>
            <a:endParaRPr lang="en-US" dirty="0"/>
          </a:p>
        </p:txBody>
      </p:sp>
      <p:pic>
        <p:nvPicPr>
          <p:cNvPr id="5122" name="Picture 2" descr="File:Editorial cartoon depicting Charles Darwin as an ape (187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1910" y="1852275"/>
            <a:ext cx="3498203" cy="4706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62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z="3800" smtClean="0"/>
              <a:t>Theory of Evolution by Natural Selection</a:t>
            </a:r>
          </a:p>
        </p:txBody>
      </p:sp>
      <p:sp>
        <p:nvSpPr>
          <p:cNvPr id="19459" name="Rectangle 3"/>
          <p:cNvSpPr>
            <a:spLocks noGrp="1" noChangeArrowheads="1"/>
          </p:cNvSpPr>
          <p:nvPr>
            <p:ph type="body" idx="1"/>
          </p:nvPr>
        </p:nvSpPr>
        <p:spPr>
          <a:xfrm>
            <a:off x="0" y="1422647"/>
            <a:ext cx="8229600" cy="4530725"/>
          </a:xfrm>
        </p:spPr>
        <p:txBody>
          <a:bodyPr/>
          <a:lstStyle/>
          <a:p>
            <a:pPr eaLnBrk="1" hangingPunct="1">
              <a:lnSpc>
                <a:spcPct val="90000"/>
              </a:lnSpc>
              <a:defRPr/>
            </a:pPr>
            <a:r>
              <a:rPr lang="en-US" dirty="0" smtClean="0"/>
              <a:t>Charles Darwin and Alfred Wallace worked separately, but came to a similar </a:t>
            </a:r>
            <a:r>
              <a:rPr lang="en-US" dirty="0" smtClean="0"/>
              <a:t>conclusion</a:t>
            </a:r>
          </a:p>
          <a:p>
            <a:pPr marL="0" indent="0" eaLnBrk="1" hangingPunct="1">
              <a:lnSpc>
                <a:spcPct val="90000"/>
              </a:lnSpc>
              <a:buNone/>
              <a:defRPr/>
            </a:pPr>
            <a:endParaRPr lang="en-US" dirty="0" smtClean="0"/>
          </a:p>
          <a:p>
            <a:pPr lvl="1" eaLnBrk="1" hangingPunct="1">
              <a:lnSpc>
                <a:spcPct val="90000"/>
              </a:lnSpc>
              <a:defRPr/>
            </a:pPr>
            <a:r>
              <a:rPr lang="en-US" dirty="0" smtClean="0"/>
              <a:t>Populations</a:t>
            </a:r>
          </a:p>
          <a:p>
            <a:pPr marL="457200" lvl="1" indent="0" eaLnBrk="1" hangingPunct="1">
              <a:lnSpc>
                <a:spcPct val="90000"/>
              </a:lnSpc>
              <a:buNone/>
              <a:defRPr/>
            </a:pPr>
            <a:r>
              <a:rPr lang="en-US" dirty="0" smtClean="0"/>
              <a:t>change </a:t>
            </a:r>
            <a:r>
              <a:rPr lang="en-US" dirty="0" smtClean="0"/>
              <a:t>as </a:t>
            </a:r>
            <a:r>
              <a:rPr lang="en-US" dirty="0" smtClean="0"/>
              <a:t>time</a:t>
            </a:r>
          </a:p>
          <a:p>
            <a:pPr marL="457200" lvl="1" indent="0" eaLnBrk="1" hangingPunct="1">
              <a:lnSpc>
                <a:spcPct val="90000"/>
              </a:lnSpc>
              <a:buNone/>
              <a:defRPr/>
            </a:pPr>
            <a:r>
              <a:rPr lang="en-US" dirty="0" smtClean="0"/>
              <a:t>passes</a:t>
            </a:r>
            <a:endParaRPr lang="en-US" dirty="0" smtClean="0"/>
          </a:p>
          <a:p>
            <a:pPr eaLnBrk="1" hangingPunct="1">
              <a:lnSpc>
                <a:spcPct val="90000"/>
              </a:lnSpc>
              <a:defRPr/>
            </a:pPr>
            <a:endParaRPr lang="en-US" dirty="0" smtClean="0"/>
          </a:p>
        </p:txBody>
      </p:sp>
      <p:pic>
        <p:nvPicPr>
          <p:cNvPr id="10242" name="Picture 2" descr="http://www.answersingenesis.org/assets/images/articles/nab/h-pylo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9429" y="2319152"/>
            <a:ext cx="5926986" cy="4385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Curtain Call">
  <a:themeElements>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Curtain Call</Template>
  <TotalTime>237</TotalTime>
  <Words>794</Words>
  <Application>Microsoft Office PowerPoint</Application>
  <PresentationFormat>On-screen Show (4:3)</PresentationFormat>
  <Paragraphs>124</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Curtain Call</vt:lpstr>
      <vt:lpstr>Developing a Theory to Explain Change</vt:lpstr>
      <vt:lpstr>The Theory of  Evolution by Natural Selection</vt:lpstr>
      <vt:lpstr>Plato &amp; Aristotle </vt:lpstr>
      <vt:lpstr>Lorsque Buffon </vt:lpstr>
      <vt:lpstr>Cuvier’s Fossils </vt:lpstr>
      <vt:lpstr>Charles Lyell</vt:lpstr>
      <vt:lpstr>Jean-Baptiste de Monet Lamarck</vt:lpstr>
      <vt:lpstr>Charles Darwin</vt:lpstr>
      <vt:lpstr>Theory of Evolution by Natural Selection</vt:lpstr>
      <vt:lpstr>Darwin’s Idea of Evolution</vt:lpstr>
      <vt:lpstr>Artificial selection (the selective pressure is the desire of humans)</vt:lpstr>
      <vt:lpstr>Further Evidence of Evolution</vt:lpstr>
      <vt:lpstr>Fossil Record</vt:lpstr>
      <vt:lpstr>PowerPoint Presentation</vt:lpstr>
      <vt:lpstr>Transitional Fossils </vt:lpstr>
      <vt:lpstr>Patterns of Distribution</vt:lpstr>
      <vt:lpstr>Patterns of Distribution</vt:lpstr>
      <vt:lpstr>Anatomy</vt:lpstr>
      <vt:lpstr>Analogous Structures </vt:lpstr>
      <vt:lpstr>Homologous vs Analogous Structures</vt:lpstr>
      <vt:lpstr>Embryology</vt:lpstr>
      <vt:lpstr>PowerPoint Presentation</vt:lpstr>
      <vt:lpstr>Molecular Biology</vt:lpstr>
      <vt:lpstr>Genetics</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dc:title>
  <dc:creator>Standring, Daniel</dc:creator>
  <cp:lastModifiedBy>Standring, Daniel</cp:lastModifiedBy>
  <cp:revision>24</cp:revision>
  <dcterms:created xsi:type="dcterms:W3CDTF">2007-10-07T18:45:02Z</dcterms:created>
  <dcterms:modified xsi:type="dcterms:W3CDTF">2012-10-15T23:17:05Z</dcterms:modified>
</cp:coreProperties>
</file>